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Montserrat-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Lato-italic.fntdata"/><Relationship Id="rId6" Type="http://schemas.openxmlformats.org/officeDocument/2006/relationships/slide" Target="slides/slide2.xml"/><Relationship Id="rId18" Type="http://schemas.openxmlformats.org/officeDocument/2006/relationships/font" Target="fonts/La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rIns="91425" wrap="square" tIns="91425">
            <a:noAutofit/>
          </a:bodyPr>
          <a:lstStyle/>
          <a:p>
            <a:pPr indent="0" lvl="0" marL="0">
              <a:spcBef>
                <a:spcPts val="0"/>
              </a:spcBef>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wrap="square" tIns="91425"/>
          <a:lstStyle>
            <a:lvl1pPr lvl="0">
              <a:spcBef>
                <a:spcPts val="0"/>
              </a:spcBef>
              <a:buSzPts val="4000"/>
              <a:buNone/>
              <a:defRPr sz="4000"/>
            </a:lvl1pPr>
            <a:lvl2pPr lvl="1">
              <a:spcBef>
                <a:spcPts val="0"/>
              </a:spcBef>
              <a:buSzPts val="4000"/>
              <a:buNone/>
              <a:defRPr sz="4000"/>
            </a:lvl2pPr>
            <a:lvl3pPr lvl="2">
              <a:spcBef>
                <a:spcPts val="0"/>
              </a:spcBef>
              <a:buSzPts val="4000"/>
              <a:buNone/>
              <a:defRPr sz="4000"/>
            </a:lvl3pPr>
            <a:lvl4pPr lvl="3">
              <a:spcBef>
                <a:spcPts val="0"/>
              </a:spcBef>
              <a:buSzPts val="4000"/>
              <a:buNone/>
              <a:defRPr sz="4000"/>
            </a:lvl4pPr>
            <a:lvl5pPr lvl="4">
              <a:spcBef>
                <a:spcPts val="0"/>
              </a:spcBef>
              <a:buSzPts val="4000"/>
              <a:buNone/>
              <a:defRPr sz="4000"/>
            </a:lvl5pPr>
            <a:lvl6pPr lvl="5">
              <a:spcBef>
                <a:spcPts val="0"/>
              </a:spcBef>
              <a:buSzPts val="4000"/>
              <a:buNone/>
              <a:defRPr sz="4000"/>
            </a:lvl6pPr>
            <a:lvl7pPr lvl="6">
              <a:spcBef>
                <a:spcPts val="0"/>
              </a:spcBef>
              <a:buSzPts val="4000"/>
              <a:buNone/>
              <a:defRPr sz="4000"/>
            </a:lvl7pPr>
            <a:lvl8pPr lvl="7">
              <a:spcBef>
                <a:spcPts val="0"/>
              </a:spcBef>
              <a:buSzPts val="4000"/>
              <a:buNone/>
              <a:defRPr sz="4000"/>
            </a:lvl8pPr>
            <a:lvl9pPr lvl="8">
              <a:spcBef>
                <a:spcPts val="0"/>
              </a:spcBef>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wrap="square" tIns="91425"/>
          <a:lstStyle>
            <a:lvl1pPr lvl="0">
              <a:spcBef>
                <a:spcPts val="0"/>
              </a:spcBef>
              <a:buSzPts val="8000"/>
              <a:buNone/>
              <a:defRPr sz="8000"/>
            </a:lvl1pPr>
            <a:lvl2pPr lvl="1">
              <a:spcBef>
                <a:spcPts val="0"/>
              </a:spcBef>
              <a:buSzPts val="8000"/>
              <a:buNone/>
              <a:defRPr sz="8000"/>
            </a:lvl2pPr>
            <a:lvl3pPr lvl="2">
              <a:spcBef>
                <a:spcPts val="0"/>
              </a:spcBef>
              <a:buSzPts val="8000"/>
              <a:buNone/>
              <a:defRPr sz="8000"/>
            </a:lvl3pPr>
            <a:lvl4pPr lvl="3">
              <a:spcBef>
                <a:spcPts val="0"/>
              </a:spcBef>
              <a:buSzPts val="8000"/>
              <a:buNone/>
              <a:defRPr sz="8000"/>
            </a:lvl4pPr>
            <a:lvl5pPr lvl="4">
              <a:spcBef>
                <a:spcPts val="0"/>
              </a:spcBef>
              <a:buSzPts val="8000"/>
              <a:buNone/>
              <a:defRPr sz="8000"/>
            </a:lvl5pPr>
            <a:lvl6pPr lvl="5">
              <a:spcBef>
                <a:spcPts val="0"/>
              </a:spcBef>
              <a:buSzPts val="8000"/>
              <a:buNone/>
              <a:defRPr sz="8000"/>
            </a:lvl6pPr>
            <a:lvl7pPr lvl="6">
              <a:spcBef>
                <a:spcPts val="0"/>
              </a:spcBef>
              <a:buSzPts val="8000"/>
              <a:buNone/>
              <a:defRPr sz="8000"/>
            </a:lvl7pPr>
            <a:lvl8pPr lvl="7">
              <a:spcBef>
                <a:spcPts val="0"/>
              </a:spcBef>
              <a:buSzPts val="8000"/>
              <a:buNone/>
              <a:defRPr sz="8000"/>
            </a:lvl8pPr>
            <a:lvl9pPr lvl="8">
              <a:spcBef>
                <a:spcPts val="0"/>
              </a:spcBef>
              <a:buSzPts val="8000"/>
              <a:buNone/>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indent="0" lvl="0" marL="0">
                <a:spcBef>
                  <a:spcPts val="0"/>
                </a:spcBef>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wrap="square" tIns="91425"/>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indent="0" lvl="0" marL="0">
                <a:spcBef>
                  <a:spcPts val="0"/>
                </a:spcBef>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indent="0" lvl="0" mar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wrap="square" tIns="91425"/>
          <a:lstStyle>
            <a:lvl1pPr lvl="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1"/>
              </a:buClr>
              <a:buSzPts val="13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0OKRo05Dbz0"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rIns="91425" wrap="square" tIns="91425">
            <a:noAutofit/>
          </a:bodyPr>
          <a:lstStyle/>
          <a:p>
            <a:pPr indent="0" lvl="0" marL="0">
              <a:spcBef>
                <a:spcPts val="0"/>
              </a:spcBef>
              <a:buNone/>
            </a:pPr>
            <a:r>
              <a:rPr lang="en"/>
              <a:t>Thriller</a:t>
            </a:r>
          </a:p>
        </p:txBody>
      </p:sp>
      <p:sp>
        <p:nvSpPr>
          <p:cNvPr id="135" name="Shape 135"/>
          <p:cNvSpPr txBox="1"/>
          <p:nvPr>
            <p:ph idx="1" type="subTitle"/>
          </p:nvPr>
        </p:nvSpPr>
        <p:spPr>
          <a:xfrm>
            <a:off x="3857625" y="3092875"/>
            <a:ext cx="5105700" cy="506100"/>
          </a:xfrm>
          <a:prstGeom prst="rect">
            <a:avLst/>
          </a:prstGeom>
        </p:spPr>
        <p:txBody>
          <a:bodyPr anchorCtr="0" anchor="t" bIns="91425" lIns="91425" rIns="91425" wrap="square" tIns="91425">
            <a:noAutofit/>
          </a:bodyPr>
          <a:lstStyle/>
          <a:p>
            <a:pPr indent="0" lvl="0" marL="0">
              <a:spcBef>
                <a:spcPts val="0"/>
              </a:spcBef>
              <a:buNone/>
            </a:pPr>
            <a:r>
              <a:rPr lang="en" sz="1800"/>
              <a:t>By Kaleb Ryan, Daniel Ford, and Maddie Cinelli</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ctrTitle"/>
          </p:nvPr>
        </p:nvSpPr>
        <p:spPr>
          <a:xfrm>
            <a:off x="3537150" y="1578400"/>
            <a:ext cx="5017500" cy="15789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41" name="Shape 141"/>
          <p:cNvSpPr txBox="1"/>
          <p:nvPr>
            <p:ph idx="1" type="subTitle"/>
          </p:nvPr>
        </p:nvSpPr>
        <p:spPr>
          <a:xfrm>
            <a:off x="5083950" y="3924925"/>
            <a:ext cx="3470700" cy="506100"/>
          </a:xfrm>
          <a:prstGeom prst="rect">
            <a:avLst/>
          </a:prstGeom>
        </p:spPr>
        <p:txBody>
          <a:bodyPr anchorCtr="0" anchor="t" bIns="91425" lIns="91425" rIns="91425" wrap="square" tIns="91425">
            <a:noAutofit/>
          </a:bodyPr>
          <a:lstStyle/>
          <a:p>
            <a:pPr indent="0" lvl="0" marL="0">
              <a:spcBef>
                <a:spcPts val="0"/>
              </a:spcBef>
              <a:buNone/>
            </a:pPr>
            <a:r>
              <a:t/>
            </a:r>
            <a:endParaRPr/>
          </a:p>
        </p:txBody>
      </p:sp>
      <p:sp>
        <p:nvSpPr>
          <p:cNvPr id="142" name="Shape 142" title="Coolness">
            <a:hlinkClick r:id="rId3"/>
          </p:cNvPr>
          <p:cNvSpPr/>
          <p:nvPr/>
        </p:nvSpPr>
        <p:spPr>
          <a:xfrm>
            <a:off x="1274400" y="180063"/>
            <a:ext cx="6377825" cy="4783375"/>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Distance vs Time</a:t>
            </a:r>
          </a:p>
        </p:txBody>
      </p:sp>
      <p:sp>
        <p:nvSpPr>
          <p:cNvPr id="148" name="Shape 148"/>
          <p:cNvSpPr txBox="1"/>
          <p:nvPr>
            <p:ph idx="1" type="body"/>
          </p:nvPr>
        </p:nvSpPr>
        <p:spPr>
          <a:xfrm>
            <a:off x="4513175" y="1567550"/>
            <a:ext cx="1134600" cy="14328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149" name="Shape 149"/>
          <p:cNvPicPr preferRelativeResize="0"/>
          <p:nvPr/>
        </p:nvPicPr>
        <p:blipFill>
          <a:blip r:embed="rId3">
            <a:alphaModFix/>
          </a:blip>
          <a:stretch>
            <a:fillRect/>
          </a:stretch>
        </p:blipFill>
        <p:spPr>
          <a:xfrm>
            <a:off x="1896925" y="1102475"/>
            <a:ext cx="5840049" cy="36111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Velocity vs Time</a:t>
            </a:r>
          </a:p>
        </p:txBody>
      </p:sp>
      <p:sp>
        <p:nvSpPr>
          <p:cNvPr id="155" name="Shape 155"/>
          <p:cNvSpPr txBox="1"/>
          <p:nvPr>
            <p:ph idx="1" type="body"/>
          </p:nvPr>
        </p:nvSpPr>
        <p:spPr>
          <a:xfrm>
            <a:off x="3781975" y="3063400"/>
            <a:ext cx="3164100" cy="3027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156" name="Shape 156"/>
          <p:cNvPicPr preferRelativeResize="0"/>
          <p:nvPr/>
        </p:nvPicPr>
        <p:blipFill>
          <a:blip r:embed="rId3">
            <a:alphaModFix/>
          </a:blip>
          <a:stretch>
            <a:fillRect/>
          </a:stretch>
        </p:blipFill>
        <p:spPr>
          <a:xfrm>
            <a:off x="1676675" y="1064250"/>
            <a:ext cx="6047901" cy="37396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Energy vs Time</a:t>
            </a:r>
          </a:p>
        </p:txBody>
      </p:sp>
      <p:sp>
        <p:nvSpPr>
          <p:cNvPr id="162" name="Shape 162"/>
          <p:cNvSpPr txBox="1"/>
          <p:nvPr>
            <p:ph idx="1" type="body"/>
          </p:nvPr>
        </p:nvSpPr>
        <p:spPr>
          <a:xfrm>
            <a:off x="3227300" y="2407875"/>
            <a:ext cx="3113700" cy="1361400"/>
          </a:xfrm>
          <a:prstGeom prst="rect">
            <a:avLst/>
          </a:prstGeom>
        </p:spPr>
        <p:txBody>
          <a:bodyPr anchorCtr="0" anchor="t" bIns="91425" lIns="91425" rIns="91425" wrap="square" tIns="91425">
            <a:noAutofit/>
          </a:bodyPr>
          <a:lstStyle/>
          <a:p>
            <a:pPr indent="0" lvl="0" marL="0">
              <a:spcBef>
                <a:spcPts val="0"/>
              </a:spcBef>
              <a:buNone/>
            </a:pPr>
            <a:r>
              <a:t/>
            </a:r>
            <a:endParaRPr/>
          </a:p>
        </p:txBody>
      </p:sp>
      <p:pic>
        <p:nvPicPr>
          <p:cNvPr id="163" name="Shape 163"/>
          <p:cNvPicPr preferRelativeResize="0"/>
          <p:nvPr/>
        </p:nvPicPr>
        <p:blipFill>
          <a:blip r:embed="rId3">
            <a:alphaModFix/>
          </a:blip>
          <a:stretch>
            <a:fillRect/>
          </a:stretch>
        </p:blipFill>
        <p:spPr>
          <a:xfrm>
            <a:off x="1355200" y="1019025"/>
            <a:ext cx="6297024" cy="38937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Friction</a:t>
            </a:r>
          </a:p>
        </p:txBody>
      </p:sp>
      <p:sp>
        <p:nvSpPr>
          <p:cNvPr id="169" name="Shape 169"/>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0" lvl="0" marL="0">
              <a:spcBef>
                <a:spcPts val="0"/>
              </a:spcBef>
              <a:buNone/>
            </a:pPr>
            <a:r>
              <a:rPr lang="en" sz="1600"/>
              <a:t>On Axles: attached  a smaller block to put the axles through to minimize surface area of contact</a:t>
            </a:r>
          </a:p>
          <a:p>
            <a:pPr indent="0" lvl="0" marL="0">
              <a:spcBef>
                <a:spcPts val="0"/>
              </a:spcBef>
              <a:buNone/>
            </a:pPr>
            <a:r>
              <a:rPr lang="en" sz="1600"/>
              <a:t>On Wheels: very low friction on the wheels - we  did not add any tire such as duct tape or rubber bands in order to keep the circular shape of the wheels so it would roll easier.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Selling Points</a:t>
            </a:r>
          </a:p>
          <a:p>
            <a:pPr indent="0" lvl="0" marL="0">
              <a:spcBef>
                <a:spcPts val="0"/>
              </a:spcBef>
              <a:buNone/>
            </a:pPr>
            <a:r>
              <a:t/>
            </a:r>
            <a:endParaRPr/>
          </a:p>
        </p:txBody>
      </p:sp>
      <p:sp>
        <p:nvSpPr>
          <p:cNvPr id="175" name="Shape 175"/>
          <p:cNvSpPr txBox="1"/>
          <p:nvPr>
            <p:ph idx="1" type="body"/>
          </p:nvPr>
        </p:nvSpPr>
        <p:spPr>
          <a:xfrm>
            <a:off x="1297500" y="1756650"/>
            <a:ext cx="7038900" cy="2911200"/>
          </a:xfrm>
          <a:prstGeom prst="rect">
            <a:avLst/>
          </a:prstGeom>
        </p:spPr>
        <p:txBody>
          <a:bodyPr anchorCtr="0" anchor="t" bIns="91425" lIns="91425" rIns="91425" wrap="square" tIns="91425">
            <a:noAutofit/>
          </a:bodyPr>
          <a:lstStyle/>
          <a:p>
            <a:pPr indent="-330200" lvl="0" marL="457200" rtl="0">
              <a:lnSpc>
                <a:spcPct val="200000"/>
              </a:lnSpc>
              <a:spcBef>
                <a:spcPts val="0"/>
              </a:spcBef>
              <a:spcAft>
                <a:spcPts val="0"/>
              </a:spcAft>
              <a:buSzPts val="1600"/>
              <a:buAutoNum type="arabicPeriod"/>
            </a:pPr>
            <a:r>
              <a:rPr lang="en" sz="1600"/>
              <a:t>Very little energy input - simply pull back the mousetrap</a:t>
            </a:r>
          </a:p>
          <a:p>
            <a:pPr indent="-330200" lvl="0" marL="457200" rtl="0">
              <a:lnSpc>
                <a:spcPct val="200000"/>
              </a:lnSpc>
              <a:spcBef>
                <a:spcPts val="0"/>
              </a:spcBef>
              <a:spcAft>
                <a:spcPts val="0"/>
              </a:spcAft>
              <a:buSzPts val="1600"/>
              <a:buAutoNum type="arabicPeriod"/>
            </a:pPr>
            <a:r>
              <a:rPr lang="en" sz="1600"/>
              <a:t>Low mass/weight - portable</a:t>
            </a:r>
          </a:p>
          <a:p>
            <a:pPr indent="-330200" lvl="0" marL="457200" rtl="0">
              <a:lnSpc>
                <a:spcPct val="200000"/>
              </a:lnSpc>
              <a:spcBef>
                <a:spcPts val="0"/>
              </a:spcBef>
              <a:spcAft>
                <a:spcPts val="0"/>
              </a:spcAft>
              <a:buSzPts val="1600"/>
              <a:buAutoNum type="arabicPeriod"/>
            </a:pPr>
            <a:r>
              <a:rPr lang="en" sz="1600"/>
              <a:t>Low cost</a:t>
            </a:r>
          </a:p>
          <a:p>
            <a:pPr indent="-330200" lvl="0" marL="457200">
              <a:lnSpc>
                <a:spcPct val="200000"/>
              </a:lnSpc>
              <a:spcBef>
                <a:spcPts val="0"/>
              </a:spcBef>
              <a:buSzPts val="1600"/>
              <a:buAutoNum type="arabicPeriod"/>
            </a:pPr>
            <a:r>
              <a:rPr lang="en" sz="1600"/>
              <a:t>Includes Michael Jackson’s Thriller CD as a wheel</a:t>
            </a:r>
          </a:p>
          <a:p>
            <a:pPr indent="0" lvl="0" marL="0">
              <a:lnSpc>
                <a:spcPct val="200000"/>
              </a:lnSpc>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indent="0" lvl="0" marL="0">
              <a:spcBef>
                <a:spcPts val="0"/>
              </a:spcBef>
              <a:buNone/>
            </a:pPr>
            <a:r>
              <a:rPr lang="en"/>
              <a:t>Reflection</a:t>
            </a:r>
          </a:p>
        </p:txBody>
      </p:sp>
      <p:sp>
        <p:nvSpPr>
          <p:cNvPr id="181" name="Shape 181"/>
          <p:cNvSpPr txBox="1"/>
          <p:nvPr>
            <p:ph idx="1" type="body"/>
          </p:nvPr>
        </p:nvSpPr>
        <p:spPr>
          <a:xfrm>
            <a:off x="1297500" y="1147200"/>
            <a:ext cx="7038900" cy="3331500"/>
          </a:xfrm>
          <a:prstGeom prst="rect">
            <a:avLst/>
          </a:prstGeom>
        </p:spPr>
        <p:txBody>
          <a:bodyPr anchorCtr="0" anchor="t" bIns="91425" lIns="91425" rIns="91425" wrap="square" tIns="91425">
            <a:noAutofit/>
          </a:bodyPr>
          <a:lstStyle/>
          <a:p>
            <a:pPr indent="0" lvl="0" marL="0">
              <a:spcBef>
                <a:spcPts val="0"/>
              </a:spcBef>
              <a:buNone/>
            </a:pPr>
            <a:r>
              <a:rPr lang="en" sz="1600"/>
              <a:t>The axles were too loosely attached to the frame of the car which made the axles tilt. </a:t>
            </a:r>
          </a:p>
          <a:p>
            <a:pPr indent="0" lvl="0" marL="0">
              <a:spcBef>
                <a:spcPts val="0"/>
              </a:spcBef>
              <a:buNone/>
            </a:pPr>
            <a:r>
              <a:rPr lang="en" sz="1600"/>
              <a:t>We didn’t have our strings attached evenly so one side of the axle would be pulled more, causing the wheels to rub against the frame of the car. </a:t>
            </a:r>
          </a:p>
          <a:p>
            <a:pPr indent="0" lvl="0" marL="0">
              <a:spcBef>
                <a:spcPts val="0"/>
              </a:spcBef>
              <a:buNone/>
            </a:pPr>
            <a:r>
              <a:rPr lang="en" sz="1600"/>
              <a:t>The string would produce a lot of friction and may even get tangled up. </a:t>
            </a:r>
          </a:p>
          <a:p>
            <a:pPr indent="0" lvl="0" marL="0">
              <a:spcBef>
                <a:spcPts val="0"/>
              </a:spcBef>
              <a:buNone/>
            </a:pPr>
            <a:r>
              <a:rPr lang="en" sz="1600"/>
              <a:t>All of the friction would prevent the car from moving, so it would stop before the mousetrap had the chance to fully snap down. We still had potential energy left over at the end, but it was prevented from turning into kinetic energy.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